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86" r:id="rId14"/>
    <p:sldId id="28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2"/>
  </p:normalViewPr>
  <p:slideViewPr>
    <p:cSldViewPr snapToGrid="0" snapToObjects="1">
      <p:cViewPr varScale="1">
        <p:scale>
          <a:sx n="80" d="100"/>
          <a:sy n="80" d="100"/>
        </p:scale>
        <p:origin x="150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dirty="0"/>
              <a:t>CEDAR has 3 easy-to-use components: a Template Designer to create forms, a Metadata Editor to fill out those forms, and a Resource Manager to let you manage the forms and metadata.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t>What makes CEDAR special as a form creator and metadata collector is that it uses BioPortal to give meaning to the CEDAR values (by connecting them to controlled vocabularies), and provides open API services to allow transferring metadata from CEDAR to public repositories.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r>
              <a:t>Drag fields and elements into the order you want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The metadata is stored in CEDAR, and can be accessed via API or exported to your 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2"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93"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94"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2"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103"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r>
              <a:t>“Type a quote here.” </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i="0">
                <a:latin typeface="Helvetica Neue Medium"/>
                <a:ea typeface="Helvetica Neue Medium"/>
                <a:cs typeface="Helvetica Neue Medium"/>
                <a:sym typeface="Helvetica Neue Medium"/>
              </a:defRPr>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P Title - Top">
    <p:spTree>
      <p:nvGrpSpPr>
        <p:cNvPr id="1" name=""/>
        <p:cNvGrpSpPr/>
        <p:nvPr/>
      </p:nvGrpSpPr>
      <p:grpSpPr>
        <a:xfrm>
          <a:off x="0" y="0"/>
          <a:ext cx="0" cy="0"/>
          <a:chOff x="0" y="0"/>
          <a:chExt cx="0" cy="0"/>
        </a:xfrm>
      </p:grpSpPr>
      <p:sp>
        <p:nvSpPr>
          <p:cNvPr id="56" name="Title Text"/>
          <p:cNvSpPr txBox="1">
            <a:spLocks noGrp="1"/>
          </p:cNvSpPr>
          <p:nvPr>
            <p:ph type="title"/>
          </p:nvPr>
        </p:nvSpPr>
        <p:spPr>
          <a:xfrm>
            <a:off x="952500" y="949573"/>
            <a:ext cx="11099800" cy="767854"/>
          </a:xfrm>
          <a:prstGeom prst="rect">
            <a:avLst/>
          </a:prstGeom>
        </p:spPr>
        <p:txBody>
          <a:bodyPr/>
          <a:lstStyle>
            <a:lvl1pPr>
              <a:defRPr sz="3400" i="0">
                <a:latin typeface="Helvetica Neue Medium"/>
                <a:ea typeface="Helvetica Neue Medium"/>
                <a:cs typeface="Helvetica Neue Medium"/>
                <a:sym typeface="Helvetica Neue Medium"/>
              </a:defRPr>
            </a:lvl1pPr>
          </a:lstStyle>
          <a:p>
            <a:r>
              <a:t>Title Text</a:t>
            </a:r>
          </a:p>
        </p:txBody>
      </p:sp>
      <p:sp>
        <p:nvSpPr>
          <p:cNvPr id="57" name="BP Title"/>
          <p:cNvSpPr txBox="1">
            <a:spLocks noGrp="1"/>
          </p:cNvSpPr>
          <p:nvPr>
            <p:ph type="body" sz="quarter" idx="13"/>
          </p:nvPr>
        </p:nvSpPr>
        <p:spPr>
          <a:xfrm>
            <a:off x="270255" y="302435"/>
            <a:ext cx="10991090" cy="647139"/>
          </a:xfrm>
          <a:prstGeom prst="rect">
            <a:avLst/>
          </a:prstGeom>
        </p:spPr>
        <p:txBody>
          <a:bodyPr>
            <a:spAutoFit/>
          </a:bodyPr>
          <a:lstStyle>
            <a:lvl1pPr marL="0" indent="0">
              <a:spcBef>
                <a:spcPts val="0"/>
              </a:spcBef>
              <a:buSzTx/>
              <a:buNone/>
              <a:defRPr sz="3600" i="1">
                <a:solidFill>
                  <a:srgbClr val="929292"/>
                </a:solidFill>
              </a:defRPr>
            </a:lvl1pPr>
          </a:lstStyle>
          <a:p>
            <a:r>
              <a:t>BP Title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idx="1"/>
          </p:nvPr>
        </p:nvSpPr>
        <p:spPr>
          <a:prstGeom prst="rect">
            <a:avLst/>
          </a:prstGeom>
        </p:spPr>
        <p:txBody>
          <a:bodyPr/>
          <a:lstStyle>
            <a:lvl1pPr>
              <a:spcBef>
                <a:spcPts val="1200"/>
              </a:spcBef>
            </a:lvl1pPr>
            <a:lvl2pPr>
              <a:spcBef>
                <a:spcPts val="1200"/>
              </a:spcBef>
            </a:lvl2pPr>
            <a:lvl3pPr>
              <a:spcBef>
                <a:spcPts val="1200"/>
              </a:spcBef>
            </a:lvl3pPr>
            <a:lvl4pPr>
              <a:spcBef>
                <a:spcPts val="1200"/>
              </a:spcBef>
            </a:lvl4pPr>
            <a:lvl5pPr>
              <a:spcBef>
                <a:spcPts val="1200"/>
              </a:spcBef>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4"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75" name="Title Text"/>
          <p:cNvSpPr txBox="1">
            <a:spLocks noGrp="1"/>
          </p:cNvSpPr>
          <p:nvPr>
            <p:ph type="title"/>
          </p:nvPr>
        </p:nvSpPr>
        <p:spPr>
          <a:prstGeom prst="rect">
            <a:avLst/>
          </a:prstGeom>
        </p:spPr>
        <p:txBody>
          <a:bodyPr/>
          <a:lstStyle/>
          <a:p>
            <a:r>
              <a:t>Title Text</a:t>
            </a:r>
          </a:p>
        </p:txBody>
      </p:sp>
      <p:sp>
        <p:nvSpPr>
          <p:cNvPr id="76"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4"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0" i="1" u="none" strike="noStrike" cap="none" spc="0" baseline="0">
          <a:ln>
            <a:noFill/>
          </a:ln>
          <a:solidFill>
            <a:srgbClr val="000000"/>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8000" b="0" i="1" u="none" strike="noStrike" cap="none" spc="0" baseline="0">
          <a:ln>
            <a:noFill/>
          </a:ln>
          <a:solidFill>
            <a:srgbClr val="000000"/>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8000" b="0" i="1" u="none" strike="noStrike" cap="none" spc="0" baseline="0">
          <a:ln>
            <a:noFill/>
          </a:ln>
          <a:solidFill>
            <a:srgbClr val="000000"/>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8000" b="0" i="1" u="none" strike="noStrike" cap="none" spc="0" baseline="0">
          <a:ln>
            <a:noFill/>
          </a:ln>
          <a:solidFill>
            <a:srgbClr val="000000"/>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8000" b="0" i="1" u="none" strike="noStrike" cap="none" spc="0" baseline="0">
          <a:ln>
            <a:noFill/>
          </a:ln>
          <a:solidFill>
            <a:srgbClr val="000000"/>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8000" b="0" i="1" u="none" strike="noStrike" cap="none" spc="0" baseline="0">
          <a:ln>
            <a:noFill/>
          </a:ln>
          <a:solidFill>
            <a:srgbClr val="000000"/>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8000" b="0" i="1" u="none" strike="noStrike" cap="none" spc="0" baseline="0">
          <a:ln>
            <a:noFill/>
          </a:ln>
          <a:solidFill>
            <a:srgbClr val="000000"/>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8000" b="0" i="1" u="none" strike="noStrike" cap="none" spc="0" baseline="0">
          <a:ln>
            <a:noFill/>
          </a:ln>
          <a:solidFill>
            <a:srgbClr val="000000"/>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8000" b="0" i="1" u="none" strike="noStrike" cap="none" spc="0" baseline="0">
          <a:ln>
            <a:noFill/>
          </a:ln>
          <a:solidFill>
            <a:srgbClr val="000000"/>
          </a:solidFill>
          <a:uFillTx/>
          <a:latin typeface="+mn-lt"/>
          <a:ea typeface="+mn-ea"/>
          <a:cs typeface="+mn-cs"/>
          <a:sym typeface="Helvetica Neue"/>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graybeal@stanford.edu"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metadatacenter.org/" TargetMode="External"/><Relationship Id="rId2" Type="http://schemas.openxmlformats.org/officeDocument/2006/relationships/hyperlink" Target="https://cedar.metadatacenter.org/"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metadatacenter.org/ref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Metadata Best Practices…"/>
          <p:cNvSpPr txBox="1">
            <a:spLocks noGrp="1"/>
          </p:cNvSpPr>
          <p:nvPr>
            <p:ph type="ctrTitle"/>
          </p:nvPr>
        </p:nvSpPr>
        <p:spPr>
          <a:prstGeom prst="rect">
            <a:avLst/>
          </a:prstGeom>
        </p:spPr>
        <p:txBody>
          <a:bodyPr/>
          <a:lstStyle/>
          <a:p>
            <a:pPr defTabSz="502412">
              <a:defRPr sz="6880"/>
            </a:pPr>
            <a:r>
              <a:t>Metadata Best Practices</a:t>
            </a:r>
          </a:p>
          <a:p>
            <a:pPr defTabSz="502412">
              <a:defRPr sz="6880"/>
            </a:pPr>
            <a:r>
              <a:t>Illustrated with the CEDAR Workbench</a:t>
            </a:r>
          </a:p>
        </p:txBody>
      </p:sp>
      <p:sp>
        <p:nvSpPr>
          <p:cNvPr id="129" name="November 2018…"/>
          <p:cNvSpPr txBox="1">
            <a:spLocks noGrp="1"/>
          </p:cNvSpPr>
          <p:nvPr>
            <p:ph type="subTitle" sz="half" idx="1"/>
          </p:nvPr>
        </p:nvSpPr>
        <p:spPr>
          <a:xfrm>
            <a:off x="1270000" y="5135196"/>
            <a:ext cx="10464800" cy="2939276"/>
          </a:xfrm>
          <a:prstGeom prst="rect">
            <a:avLst/>
          </a:prstGeom>
        </p:spPr>
        <p:txBody>
          <a:bodyPr/>
          <a:lstStyle/>
          <a:p>
            <a:r>
              <a:t>November 2018</a:t>
            </a:r>
          </a:p>
          <a:p>
            <a:pPr>
              <a:defRPr sz="1200"/>
            </a:pPr>
            <a:endParaRPr/>
          </a:p>
          <a:p>
            <a:r>
              <a:t>John Graybeal</a:t>
            </a:r>
          </a:p>
          <a:p>
            <a:r>
              <a:rPr u="sng">
                <a:hlinkClick r:id="rId2"/>
              </a:rPr>
              <a:t>jgraybeal@stanford.edu</a:t>
            </a:r>
          </a:p>
        </p:txBody>
      </p:sp>
      <p:pic>
        <p:nvPicPr>
          <p:cNvPr id="130" name="BMIR_logo_stack.png" descr="BMIR_logo_stack.png"/>
          <p:cNvPicPr>
            <a:picLocks noChangeAspect="1"/>
          </p:cNvPicPr>
          <p:nvPr/>
        </p:nvPicPr>
        <p:blipFill>
          <a:blip r:embed="rId3">
            <a:extLst/>
          </a:blip>
          <a:stretch>
            <a:fillRect/>
          </a:stretch>
        </p:blipFill>
        <p:spPr>
          <a:xfrm>
            <a:off x="4369068" y="6697885"/>
            <a:ext cx="4266664" cy="3199999"/>
          </a:xfrm>
          <a:prstGeom prst="rect">
            <a:avLst/>
          </a:prstGeom>
          <a:ln w="12700">
            <a:miter lim="400000"/>
          </a:ln>
        </p:spPr>
      </p:pic>
      <p:pic>
        <p:nvPicPr>
          <p:cNvPr id="131" name="CEDAR_logo.png" descr="CEDAR_logo.png"/>
          <p:cNvPicPr>
            <a:picLocks noChangeAspect="1"/>
          </p:cNvPicPr>
          <p:nvPr/>
        </p:nvPicPr>
        <p:blipFill>
          <a:blip r:embed="rId4">
            <a:extLst/>
          </a:blip>
          <a:stretch>
            <a:fillRect/>
          </a:stretch>
        </p:blipFill>
        <p:spPr>
          <a:xfrm>
            <a:off x="4902780" y="515651"/>
            <a:ext cx="3199240" cy="927753"/>
          </a:xfrm>
          <a:prstGeom prst="rect">
            <a:avLst/>
          </a:prstGeom>
          <a:ln w="12700">
            <a:miter lim="400000"/>
          </a:ln>
        </p:spPr>
      </p:pic>
      <p:sp>
        <p:nvSpPr>
          <p:cNvPr id="2" name="Slide Number Placeholder 1">
            <a:extLst>
              <a:ext uri="{FF2B5EF4-FFF2-40B4-BE49-F238E27FC236}">
                <a16:creationId xmlns:a16="http://schemas.microsoft.com/office/drawing/2014/main" id="{E9ABC553-6E9C-5245-A3D9-7C209B409CFE}"/>
              </a:ext>
            </a:extLst>
          </p:cNvPr>
          <p:cNvSpPr>
            <a:spLocks noGrp="1"/>
          </p:cNvSpPr>
          <p:nvPr>
            <p:ph type="sldNum" sz="quarter" idx="2"/>
          </p:nvPr>
        </p:nvSpPr>
        <p:spPr/>
        <p:txBody>
          <a:bodyPr/>
          <a:lstStyle/>
          <a:p>
            <a:fld id="{86CB4B4D-7CA3-9044-876B-883B54F8677D}" type="slidenum">
              <a:rPr lang="en-US" smtClean="0"/>
              <a:t>1</a:t>
            </a:fld>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tart collecting your metadata"/>
          <p:cNvSpPr txBox="1">
            <a:spLocks noGrp="1"/>
          </p:cNvSpPr>
          <p:nvPr>
            <p:ph type="title"/>
          </p:nvPr>
        </p:nvSpPr>
        <p:spPr>
          <a:prstGeom prst="rect">
            <a:avLst/>
          </a:prstGeom>
        </p:spPr>
        <p:txBody>
          <a:bodyPr/>
          <a:lstStyle/>
          <a:p>
            <a:r>
              <a:t>Start collecting your metadata</a:t>
            </a:r>
          </a:p>
        </p:txBody>
      </p:sp>
      <p:sp>
        <p:nvSpPr>
          <p:cNvPr id="177" name="BP1: Target your metadata standards"/>
          <p:cNvSpPr txBox="1">
            <a:spLocks noGrp="1"/>
          </p:cNvSpPr>
          <p:nvPr>
            <p:ph type="body" idx="13"/>
          </p:nvPr>
        </p:nvSpPr>
        <p:spPr>
          <a:prstGeom prst="rect">
            <a:avLst/>
          </a:prstGeom>
        </p:spPr>
        <p:txBody>
          <a:bodyPr/>
          <a:lstStyle/>
          <a:p>
            <a:r>
              <a:t>BP1: Target your metadata standards</a:t>
            </a:r>
          </a:p>
        </p:txBody>
      </p:sp>
      <p:pic>
        <p:nvPicPr>
          <p:cNvPr id="178" name="Screen Shot 2018-11-01 at 1.29.22 PM.png" descr="Screen Shot 2018-11-01 at 1.29.22 PM.png"/>
          <p:cNvPicPr>
            <a:picLocks noChangeAspect="1"/>
          </p:cNvPicPr>
          <p:nvPr/>
        </p:nvPicPr>
        <p:blipFill>
          <a:blip r:embed="rId3">
            <a:extLst/>
          </a:blip>
          <a:srcRect l="1209" t="155" b="6809"/>
          <a:stretch>
            <a:fillRect/>
          </a:stretch>
        </p:blipFill>
        <p:spPr>
          <a:xfrm>
            <a:off x="0" y="1868090"/>
            <a:ext cx="13004850" cy="7744742"/>
          </a:xfrm>
          <a:prstGeom prst="rect">
            <a:avLst/>
          </a:prstGeom>
          <a:ln w="12700">
            <a:miter lim="400000"/>
          </a:ln>
        </p:spPr>
      </p:pic>
      <p:sp>
        <p:nvSpPr>
          <p:cNvPr id="179" name="Rounded Rectangle"/>
          <p:cNvSpPr/>
          <p:nvPr/>
        </p:nvSpPr>
        <p:spPr>
          <a:xfrm>
            <a:off x="2020665" y="6492564"/>
            <a:ext cx="8963470" cy="3235636"/>
          </a:xfrm>
          <a:prstGeom prst="roundRect">
            <a:avLst>
              <a:gd name="adj" fmla="val 16118"/>
            </a:avLst>
          </a:prstGeom>
          <a:ln w="50800">
            <a:solidFill>
              <a:srgbClr val="B1040C"/>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2" name="Slide Number Placeholder 1">
            <a:extLst>
              <a:ext uri="{FF2B5EF4-FFF2-40B4-BE49-F238E27FC236}">
                <a16:creationId xmlns:a16="http://schemas.microsoft.com/office/drawing/2014/main" id="{671B348A-393C-514A-9A96-C69DAC3F98AD}"/>
              </a:ext>
            </a:extLst>
          </p:cNvPr>
          <p:cNvSpPr>
            <a:spLocks noGrp="1"/>
          </p:cNvSpPr>
          <p:nvPr>
            <p:ph type="sldNum" sz="quarter" idx="2"/>
          </p:nvPr>
        </p:nvSpPr>
        <p:spPr/>
        <p:txBody>
          <a:bodyPr/>
          <a:lstStyle/>
          <a:p>
            <a:fld id="{86CB4B4D-7CA3-9044-876B-883B54F8677D}" type="slidenum">
              <a:rPr lang="en-US" smtClean="0"/>
              <a:t>10</a:t>
            </a:fld>
            <a:endParaRPr lang="en-US"/>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BP2: Make metadata entries consistent and accurate"/>
          <p:cNvSpPr txBox="1">
            <a:spLocks noGrp="1"/>
          </p:cNvSpPr>
          <p:nvPr>
            <p:ph type="title"/>
          </p:nvPr>
        </p:nvSpPr>
        <p:spPr>
          <a:prstGeom prst="rect">
            <a:avLst/>
          </a:prstGeom>
        </p:spPr>
        <p:txBody>
          <a:bodyPr/>
          <a:lstStyle>
            <a:lvl1pPr defTabSz="479044">
              <a:defRPr sz="6560"/>
            </a:lvl1pPr>
          </a:lstStyle>
          <a:p>
            <a:r>
              <a:t>BP2: Make metadata entries consistent and accurate </a:t>
            </a:r>
          </a:p>
        </p:txBody>
      </p:sp>
      <p:sp>
        <p:nvSpPr>
          <p:cNvPr id="184" name="Given: Complicated field values that must be exactly right…"/>
          <p:cNvSpPr txBox="1">
            <a:spLocks noGrp="1"/>
          </p:cNvSpPr>
          <p:nvPr>
            <p:ph type="body" idx="1"/>
          </p:nvPr>
        </p:nvSpPr>
        <p:spPr>
          <a:xfrm>
            <a:off x="952500" y="2590800"/>
            <a:ext cx="11524230" cy="6585000"/>
          </a:xfrm>
          <a:prstGeom prst="rect">
            <a:avLst/>
          </a:prstGeom>
        </p:spPr>
        <p:txBody>
          <a:bodyPr/>
          <a:lstStyle/>
          <a:p>
            <a:r>
              <a:rPr cap="small"/>
              <a:t>Given</a:t>
            </a:r>
            <a:r>
              <a:t>: Complicated field values that must be exactly right</a:t>
            </a:r>
          </a:p>
          <a:p>
            <a:r>
              <a:rPr cap="small"/>
              <a:t>Goal</a:t>
            </a:r>
            <a:r>
              <a:t>: Get the metadata entered correctly</a:t>
            </a:r>
          </a:p>
          <a:p>
            <a:r>
              <a:rPr cap="small"/>
              <a:t>Example</a:t>
            </a:r>
            <a:r>
              <a:t>: Data product descriptions using complex terms</a:t>
            </a:r>
          </a:p>
          <a:p>
            <a:r>
              <a:rPr cap="small"/>
              <a:t>Approach</a:t>
            </a:r>
            <a:r>
              <a:t>: Semantic Terms from Controlled Vocabularies,  Auto-completion, Field Validation, Field Tips</a:t>
            </a:r>
          </a:p>
          <a:p>
            <a:r>
              <a:rPr cap="small"/>
              <a:t>Extra Benefits</a:t>
            </a:r>
            <a:r>
              <a:t>: </a:t>
            </a:r>
          </a:p>
          <a:p>
            <a:pPr lvl="2"/>
            <a:r>
              <a:t>Interoperability with semantic web (JSON-LD or RDF) </a:t>
            </a:r>
          </a:p>
          <a:p>
            <a:pPr lvl="2"/>
            <a:r>
              <a:t>Early confirmation of many typographic errors</a:t>
            </a:r>
          </a:p>
          <a:p>
            <a:pPr lvl="2"/>
            <a:r>
              <a:t>Less experienced users more confident in their ability to enter good metadata, and more motivated to do so.</a:t>
            </a:r>
          </a:p>
        </p:txBody>
      </p:sp>
      <p:pic>
        <p:nvPicPr>
          <p:cNvPr id="4" name="Picture 3">
            <a:extLst>
              <a:ext uri="{FF2B5EF4-FFF2-40B4-BE49-F238E27FC236}">
                <a16:creationId xmlns:a16="http://schemas.microsoft.com/office/drawing/2014/main" id="{AB33270F-B11D-8046-B8CF-B99E644E2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89" y="546434"/>
            <a:ext cx="651878" cy="659732"/>
          </a:xfrm>
          <a:prstGeom prst="rect">
            <a:avLst/>
          </a:prstGeom>
        </p:spPr>
      </p:pic>
      <p:sp>
        <p:nvSpPr>
          <p:cNvPr id="2" name="Slide Number Placeholder 1">
            <a:extLst>
              <a:ext uri="{FF2B5EF4-FFF2-40B4-BE49-F238E27FC236}">
                <a16:creationId xmlns:a16="http://schemas.microsoft.com/office/drawing/2014/main" id="{D605E2DB-D99C-7643-9E0F-7BCE2B568213}"/>
              </a:ext>
            </a:extLst>
          </p:cNvPr>
          <p:cNvSpPr>
            <a:spLocks noGrp="1"/>
          </p:cNvSpPr>
          <p:nvPr>
            <p:ph type="sldNum" sz="quarter" idx="2"/>
          </p:nvPr>
        </p:nvSpPr>
        <p:spPr/>
        <p:txBody>
          <a:bodyPr/>
          <a:lstStyle/>
          <a:p>
            <a:fld id="{86CB4B4D-7CA3-9044-876B-883B54F8677D}" type="slidenum">
              <a:rPr lang="en-US" smtClean="0"/>
              <a:t>11</a:t>
            </a:fld>
            <a:endParaRPr lang="en-US"/>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BP3: Enter and verify metadata as quickly and easily as possible"/>
          <p:cNvSpPr txBox="1">
            <a:spLocks noGrp="1"/>
          </p:cNvSpPr>
          <p:nvPr>
            <p:ph type="title"/>
          </p:nvPr>
        </p:nvSpPr>
        <p:spPr>
          <a:xfrm>
            <a:off x="227260" y="254000"/>
            <a:ext cx="12550280" cy="2159000"/>
          </a:xfrm>
          <a:prstGeom prst="rect">
            <a:avLst/>
          </a:prstGeom>
        </p:spPr>
        <p:txBody>
          <a:bodyPr/>
          <a:lstStyle>
            <a:lvl1pPr defTabSz="479044">
              <a:defRPr sz="6560"/>
            </a:lvl1pPr>
          </a:lstStyle>
          <a:p>
            <a:r>
              <a:rPr dirty="0"/>
              <a:t>BP3: Enter </a:t>
            </a:r>
            <a:r>
              <a:rPr lang="en-US" dirty="0"/>
              <a:t>&amp;</a:t>
            </a:r>
            <a:r>
              <a:rPr dirty="0"/>
              <a:t> verify metadata </a:t>
            </a:r>
            <a:br>
              <a:rPr lang="en-US" dirty="0"/>
            </a:br>
            <a:r>
              <a:rPr dirty="0"/>
              <a:t>as quickly and easily as possible </a:t>
            </a:r>
          </a:p>
        </p:txBody>
      </p:sp>
      <p:sp>
        <p:nvSpPr>
          <p:cNvPr id="320" name="Given: Many assets requiring a lot of metadata entries…"/>
          <p:cNvSpPr txBox="1">
            <a:spLocks noGrp="1"/>
          </p:cNvSpPr>
          <p:nvPr>
            <p:ph type="body" idx="1"/>
          </p:nvPr>
        </p:nvSpPr>
        <p:spPr>
          <a:xfrm>
            <a:off x="952500" y="2590800"/>
            <a:ext cx="11440324" cy="6286500"/>
          </a:xfrm>
          <a:prstGeom prst="rect">
            <a:avLst/>
          </a:prstGeom>
        </p:spPr>
        <p:txBody>
          <a:bodyPr/>
          <a:lstStyle/>
          <a:p>
            <a:r>
              <a:rPr cap="small"/>
              <a:t>Given</a:t>
            </a:r>
            <a:r>
              <a:t>: Many assets requiring a lot of metadata entries </a:t>
            </a:r>
          </a:p>
          <a:p>
            <a:r>
              <a:rPr cap="small"/>
              <a:t>Goal</a:t>
            </a:r>
            <a:r>
              <a:t>: Enter metadata quickly with minimal pain</a:t>
            </a:r>
          </a:p>
          <a:p>
            <a:r>
              <a:rPr cap="small"/>
              <a:t>Example</a:t>
            </a:r>
            <a:r>
              <a:t>: Describe 40 similar files using complex values </a:t>
            </a:r>
          </a:p>
          <a:p>
            <a:r>
              <a:rPr cap="small"/>
              <a:t>Approach</a:t>
            </a:r>
            <a:r>
              <a:t>: Ordered Controlled Terms, Suggestions, and an ‘Instance example’ (with Hidden fields)</a:t>
            </a:r>
          </a:p>
          <a:p>
            <a:r>
              <a:rPr cap="small"/>
              <a:t>Extra Benefits</a:t>
            </a:r>
            <a:r>
              <a:t>: </a:t>
            </a:r>
          </a:p>
          <a:p>
            <a:pPr lvl="2"/>
            <a:r>
              <a:t>Obtain benefit from earlier work by other contributors</a:t>
            </a:r>
          </a:p>
          <a:p>
            <a:pPr lvl="2"/>
            <a:r>
              <a:t>Ability to blend automated, manual metadata entry</a:t>
            </a:r>
          </a:p>
          <a:p>
            <a:pPr lvl="2"/>
            <a:r>
              <a:t>Can include ‘provenance fields’ in each filled-out form</a:t>
            </a:r>
          </a:p>
        </p:txBody>
      </p:sp>
      <p:pic>
        <p:nvPicPr>
          <p:cNvPr id="4" name="Picture 3">
            <a:extLst>
              <a:ext uri="{FF2B5EF4-FFF2-40B4-BE49-F238E27FC236}">
                <a16:creationId xmlns:a16="http://schemas.microsoft.com/office/drawing/2014/main" id="{4478C1B6-53FC-E64C-85D2-642D5D891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89" y="546434"/>
            <a:ext cx="651878" cy="659732"/>
          </a:xfrm>
          <a:prstGeom prst="rect">
            <a:avLst/>
          </a:prstGeom>
        </p:spPr>
      </p:pic>
      <p:sp>
        <p:nvSpPr>
          <p:cNvPr id="2" name="Slide Number Placeholder 1">
            <a:extLst>
              <a:ext uri="{FF2B5EF4-FFF2-40B4-BE49-F238E27FC236}">
                <a16:creationId xmlns:a16="http://schemas.microsoft.com/office/drawing/2014/main" id="{FAA9A48C-1BB0-2243-B21C-9CD47619C043}"/>
              </a:ext>
            </a:extLst>
          </p:cNvPr>
          <p:cNvSpPr>
            <a:spLocks noGrp="1"/>
          </p:cNvSpPr>
          <p:nvPr>
            <p:ph type="sldNum" sz="quarter" idx="2"/>
          </p:nvPr>
        </p:nvSpPr>
        <p:spPr/>
        <p:txBody>
          <a:bodyPr/>
          <a:lstStyle/>
          <a:p>
            <a:fld id="{86CB4B4D-7CA3-9044-876B-883B54F8677D}" type="slidenum">
              <a:rPr lang="en-US" smtClean="0"/>
              <a:t>12</a:t>
            </a:fld>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BP4: Drive search with well-defined vocabularies and mappings"/>
          <p:cNvSpPr txBox="1">
            <a:spLocks noGrp="1"/>
          </p:cNvSpPr>
          <p:nvPr>
            <p:ph type="title"/>
          </p:nvPr>
        </p:nvSpPr>
        <p:spPr>
          <a:xfrm>
            <a:off x="349944" y="254000"/>
            <a:ext cx="12304912" cy="2159000"/>
          </a:xfrm>
          <a:prstGeom prst="rect">
            <a:avLst/>
          </a:prstGeom>
        </p:spPr>
        <p:txBody>
          <a:bodyPr/>
          <a:lstStyle>
            <a:lvl1pPr defTabSz="426466">
              <a:defRPr sz="5840"/>
            </a:lvl1pPr>
          </a:lstStyle>
          <a:p>
            <a:r>
              <a:rPr spc="-130" dirty="0"/>
              <a:t>BP4: Drive search with well-defined </a:t>
            </a:r>
            <a:r>
              <a:rPr dirty="0"/>
              <a:t>vocabularies and mappings </a:t>
            </a:r>
          </a:p>
        </p:txBody>
      </p:sp>
      <p:sp>
        <p:nvSpPr>
          <p:cNvPr id="323" name="Given: Metadata from varied sources using terms relatable to other terms (e.g., synonym or parent/child relations)…"/>
          <p:cNvSpPr txBox="1">
            <a:spLocks noGrp="1"/>
          </p:cNvSpPr>
          <p:nvPr>
            <p:ph type="body" idx="1"/>
          </p:nvPr>
        </p:nvSpPr>
        <p:spPr>
          <a:prstGeom prst="rect">
            <a:avLst/>
          </a:prstGeom>
        </p:spPr>
        <p:txBody>
          <a:bodyPr>
            <a:normAutofit lnSpcReduction="10000"/>
          </a:bodyPr>
          <a:lstStyle/>
          <a:p>
            <a:pPr marL="413384" indent="-413384" defTabSz="543305">
              <a:spcBef>
                <a:spcPts val="1100"/>
              </a:spcBef>
              <a:defRPr sz="2976"/>
            </a:pPr>
            <a:r>
              <a:rPr cap="small"/>
              <a:t>Given</a:t>
            </a:r>
            <a:r>
              <a:t>: Metadata from varied sources using terms relatable to other terms (e.g., synonym or parent/child relations)  </a:t>
            </a:r>
          </a:p>
          <a:p>
            <a:pPr marL="413384" indent="-413384" defTabSz="543305">
              <a:spcBef>
                <a:spcPts val="1100"/>
              </a:spcBef>
              <a:defRPr sz="2976"/>
            </a:pPr>
            <a:r>
              <a:rPr cap="small"/>
              <a:t>Goal</a:t>
            </a:r>
            <a:r>
              <a:t>: To find all applicable matches across term sets</a:t>
            </a:r>
          </a:p>
          <a:p>
            <a:pPr marL="413384" indent="-413384" defTabSz="543305">
              <a:spcBef>
                <a:spcPts val="1100"/>
              </a:spcBef>
              <a:defRPr sz="2976"/>
            </a:pPr>
            <a:r>
              <a:rPr cap="small"/>
              <a:t>Example</a:t>
            </a:r>
            <a:r>
              <a:t>: Data in Google’s Data Search is indexed with terms from GCMD, CF, and SWEET. Find all data that includes air temperature.</a:t>
            </a:r>
          </a:p>
          <a:p>
            <a:pPr marL="413384" indent="-413384" defTabSz="543305">
              <a:spcBef>
                <a:spcPts val="1100"/>
              </a:spcBef>
              <a:defRPr sz="2976"/>
            </a:pPr>
            <a:r>
              <a:rPr cap="small"/>
              <a:t>Approach</a:t>
            </a:r>
            <a:r>
              <a:t>: Make sure that keyword and parameter description fields in CEDAR templates require selection from well-known controlled vocabularies (or vocabularies mapped to them).</a:t>
            </a:r>
          </a:p>
          <a:p>
            <a:pPr marL="413384" indent="-413384" defTabSz="543305">
              <a:spcBef>
                <a:spcPts val="1100"/>
              </a:spcBef>
              <a:defRPr sz="2976"/>
            </a:pPr>
            <a:r>
              <a:rPr cap="small"/>
              <a:t>Extra Benefits</a:t>
            </a:r>
            <a:r>
              <a:t>: </a:t>
            </a:r>
          </a:p>
          <a:p>
            <a:pPr marL="1240155" lvl="2" indent="-413384" defTabSz="543305">
              <a:spcBef>
                <a:spcPts val="1100"/>
              </a:spcBef>
              <a:defRPr sz="2976"/>
            </a:pPr>
            <a:r>
              <a:t>Meaning of concepts in metadata sources is defined.</a:t>
            </a:r>
          </a:p>
          <a:p>
            <a:pPr marL="1240155" lvl="2" indent="-413384" defTabSz="543305">
              <a:spcBef>
                <a:spcPts val="1100"/>
              </a:spcBef>
              <a:defRPr sz="2976"/>
            </a:pPr>
            <a:r>
              <a:t>Value of vocabularies enhanced by usage and mappings.</a:t>
            </a:r>
          </a:p>
        </p:txBody>
      </p:sp>
      <p:pic>
        <p:nvPicPr>
          <p:cNvPr id="4" name="Picture 3">
            <a:extLst>
              <a:ext uri="{FF2B5EF4-FFF2-40B4-BE49-F238E27FC236}">
                <a16:creationId xmlns:a16="http://schemas.microsoft.com/office/drawing/2014/main" id="{11693930-4B29-8449-AB1A-AD53D52A8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01" y="546434"/>
            <a:ext cx="651878" cy="659732"/>
          </a:xfrm>
          <a:prstGeom prst="rect">
            <a:avLst/>
          </a:prstGeom>
        </p:spPr>
      </p:pic>
      <p:sp>
        <p:nvSpPr>
          <p:cNvPr id="2" name="Slide Number Placeholder 1">
            <a:extLst>
              <a:ext uri="{FF2B5EF4-FFF2-40B4-BE49-F238E27FC236}">
                <a16:creationId xmlns:a16="http://schemas.microsoft.com/office/drawing/2014/main" id="{1F2630DF-F72B-0F4A-A498-9253A4CAE8F3}"/>
              </a:ext>
            </a:extLst>
          </p:cNvPr>
          <p:cNvSpPr>
            <a:spLocks noGrp="1"/>
          </p:cNvSpPr>
          <p:nvPr>
            <p:ph type="sldNum" sz="quarter" idx="2"/>
          </p:nvPr>
        </p:nvSpPr>
        <p:spPr/>
        <p:txBody>
          <a:bodyPr/>
          <a:lstStyle/>
          <a:p>
            <a:fld id="{86CB4B4D-7CA3-9044-876B-883B54F8677D}" type="slidenum">
              <a:rPr lang="en-US" smtClean="0"/>
              <a:t>13</a:t>
            </a:fld>
            <a:endParaRPr 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EDAR References"/>
          <p:cNvSpPr txBox="1">
            <a:spLocks noGrp="1"/>
          </p:cNvSpPr>
          <p:nvPr>
            <p:ph type="title"/>
          </p:nvPr>
        </p:nvSpPr>
        <p:spPr>
          <a:prstGeom prst="rect">
            <a:avLst/>
          </a:prstGeom>
        </p:spPr>
        <p:txBody>
          <a:bodyPr/>
          <a:lstStyle/>
          <a:p>
            <a:r>
              <a:t>CEDAR References</a:t>
            </a:r>
          </a:p>
        </p:txBody>
      </p:sp>
      <p:sp>
        <p:nvSpPr>
          <p:cNvPr id="333" name="Body"/>
          <p:cNvSpPr txBox="1">
            <a:spLocks noGrp="1"/>
          </p:cNvSpPr>
          <p:nvPr>
            <p:ph type="body" idx="1"/>
          </p:nvPr>
        </p:nvSpPr>
        <p:spPr>
          <a:xfrm>
            <a:off x="641684" y="2590800"/>
            <a:ext cx="11855116" cy="6286500"/>
          </a:xfrm>
          <a:prstGeom prst="rect">
            <a:avLst/>
          </a:prstGeom>
        </p:spPr>
        <p:txBody>
          <a:bodyPr/>
          <a:lstStyle/>
          <a:p>
            <a:r>
              <a:rPr lang="en-US" dirty="0"/>
              <a:t>Sign up and use CEDAR: </a:t>
            </a:r>
            <a:r>
              <a:rPr lang="en-US" b="1" u="sng" dirty="0">
                <a:solidFill>
                  <a:srgbClr val="004C1A"/>
                </a:solidFill>
                <a:hlinkClick r:id="rId2">
                  <a:extLst>
                    <a:ext uri="{A12FA001-AC4F-418D-AE19-62706E023703}">
                      <ahyp:hlinkClr xmlns:ahyp="http://schemas.microsoft.com/office/drawing/2018/hyperlinkcolor" val="tx"/>
                    </a:ext>
                  </a:extLst>
                </a:hlinkClick>
              </a:rPr>
              <a:t>https://cedar.metadatacenter.org</a:t>
            </a:r>
            <a:endParaRPr lang="en-US" dirty="0">
              <a:solidFill>
                <a:srgbClr val="004C1A"/>
              </a:solidFill>
            </a:endParaRPr>
          </a:p>
          <a:p>
            <a:endParaRPr lang="en-US" dirty="0"/>
          </a:p>
          <a:p>
            <a:r>
              <a:rPr lang="en-US" dirty="0"/>
              <a:t>Learn about CEDAR:</a:t>
            </a:r>
            <a:r>
              <a:rPr lang="en-US" b="1" dirty="0"/>
              <a:t> </a:t>
            </a:r>
            <a:r>
              <a:rPr lang="en-US" b="1" u="sng" dirty="0">
                <a:solidFill>
                  <a:srgbClr val="004C1A"/>
                </a:solidFill>
                <a:hlinkClick r:id="rId3">
                  <a:extLst>
                    <a:ext uri="{A12FA001-AC4F-418D-AE19-62706E023703}">
                      <ahyp:hlinkClr xmlns:ahyp="http://schemas.microsoft.com/office/drawing/2018/hyperlinkcolor" val="tx"/>
                    </a:ext>
                  </a:extLst>
                </a:hlinkClick>
              </a:rPr>
              <a:t>https://metadatacenter.org</a:t>
            </a:r>
            <a:endParaRPr lang="en-US" dirty="0">
              <a:solidFill>
                <a:srgbClr val="004C1A"/>
              </a:solidFill>
            </a:endParaRPr>
          </a:p>
          <a:p>
            <a:endParaRPr lang="en-US" dirty="0"/>
          </a:p>
          <a:p>
            <a:r>
              <a:rPr lang="en-US" dirty="0"/>
              <a:t>More CEDAR references:</a:t>
            </a:r>
            <a:r>
              <a:rPr lang="en-US" b="1" dirty="0"/>
              <a:t> </a:t>
            </a:r>
            <a:r>
              <a:rPr lang="en-US" b="1" u="sng" dirty="0">
                <a:solidFill>
                  <a:srgbClr val="004C1A"/>
                </a:solidFill>
                <a:hlinkClick r:id="rId4">
                  <a:extLst>
                    <a:ext uri="{A12FA001-AC4F-418D-AE19-62706E023703}">
                      <ahyp:hlinkClr xmlns:ahyp="http://schemas.microsoft.com/office/drawing/2018/hyperlinkcolor" val="tx"/>
                    </a:ext>
                  </a:extLst>
                </a:hlinkClick>
              </a:rPr>
              <a:t>https://metadatacenter.org/refs</a:t>
            </a:r>
            <a:r>
              <a:rPr lang="en-US" dirty="0"/>
              <a:t> </a:t>
            </a:r>
          </a:p>
          <a:p>
            <a:endParaRPr lang="en-US" dirty="0"/>
          </a:p>
          <a:p>
            <a:r>
              <a:rPr lang="en-US" dirty="0"/>
              <a:t>On GitHub (and social media) at </a:t>
            </a:r>
            <a:r>
              <a:rPr lang="en-US" b="1" dirty="0" err="1">
                <a:solidFill>
                  <a:srgbClr val="004C1A"/>
                </a:solidFill>
              </a:rPr>
              <a:t>metadatacenter</a:t>
            </a:r>
            <a:endParaRPr lang="en-US" dirty="0">
              <a:solidFill>
                <a:srgbClr val="004C1A"/>
              </a:solidFill>
            </a:endParaRPr>
          </a:p>
          <a:p>
            <a:endParaRPr dirty="0"/>
          </a:p>
        </p:txBody>
      </p:sp>
      <p:pic>
        <p:nvPicPr>
          <p:cNvPr id="334" name="CEDAR_logo_tree.png" descr="CEDAR_logo_tree.png"/>
          <p:cNvPicPr>
            <a:picLocks noChangeAspect="1"/>
          </p:cNvPicPr>
          <p:nvPr/>
        </p:nvPicPr>
        <p:blipFill>
          <a:blip r:embed="rId5">
            <a:extLst/>
          </a:blip>
          <a:stretch>
            <a:fillRect/>
          </a:stretch>
        </p:blipFill>
        <p:spPr>
          <a:xfrm>
            <a:off x="292951" y="254000"/>
            <a:ext cx="1319098" cy="1619251"/>
          </a:xfrm>
          <a:prstGeom prst="rect">
            <a:avLst/>
          </a:prstGeom>
          <a:ln w="12700">
            <a:miter lim="400000"/>
          </a:ln>
        </p:spPr>
      </p:pic>
      <p:sp>
        <p:nvSpPr>
          <p:cNvPr id="2" name="Slide Number Placeholder 1">
            <a:extLst>
              <a:ext uri="{FF2B5EF4-FFF2-40B4-BE49-F238E27FC236}">
                <a16:creationId xmlns:a16="http://schemas.microsoft.com/office/drawing/2014/main" id="{95049642-5F7F-BA44-96ED-FF066DBD40CB}"/>
              </a:ext>
            </a:extLst>
          </p:cNvPr>
          <p:cNvSpPr>
            <a:spLocks noGrp="1"/>
          </p:cNvSpPr>
          <p:nvPr>
            <p:ph type="sldNum" sz="quarter" idx="2"/>
          </p:nvPr>
        </p:nvSpPr>
        <p:spPr/>
        <p:txBody>
          <a:bodyPr/>
          <a:lstStyle/>
          <a:p>
            <a:fld id="{86CB4B4D-7CA3-9044-876B-883B54F8677D}" type="slidenum">
              <a:rPr lang="en-US" smtClean="0"/>
              <a:t>14</a:t>
            </a:fld>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What’s the CEDAR Workbench?"/>
          <p:cNvSpPr txBox="1">
            <a:spLocks noGrp="1"/>
          </p:cNvSpPr>
          <p:nvPr>
            <p:ph type="title"/>
          </p:nvPr>
        </p:nvSpPr>
        <p:spPr>
          <a:xfrm>
            <a:off x="1269999" y="2391611"/>
            <a:ext cx="10464800" cy="3302000"/>
          </a:xfrm>
          <a:prstGeom prst="rect">
            <a:avLst/>
          </a:prstGeom>
        </p:spPr>
        <p:txBody>
          <a:bodyPr/>
          <a:lstStyle/>
          <a:p>
            <a:r>
              <a:rPr dirty="0"/>
              <a:t>What</a:t>
            </a:r>
            <a:r>
              <a:rPr lang="en-US" dirty="0"/>
              <a:t> i</a:t>
            </a:r>
            <a:r>
              <a:rPr dirty="0"/>
              <a:t>s the CEDAR Workbench?</a:t>
            </a:r>
          </a:p>
        </p:txBody>
      </p:sp>
      <p:pic>
        <p:nvPicPr>
          <p:cNvPr id="3" name="Picture 2">
            <a:extLst>
              <a:ext uri="{FF2B5EF4-FFF2-40B4-BE49-F238E27FC236}">
                <a16:creationId xmlns:a16="http://schemas.microsoft.com/office/drawing/2014/main" id="{CF3B0BF7-C8B8-5F49-B435-B100362EE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189" y="7438224"/>
            <a:ext cx="6510421" cy="2062377"/>
          </a:xfrm>
          <a:prstGeom prst="rect">
            <a:avLst/>
          </a:prstGeom>
        </p:spPr>
      </p:pic>
      <p:sp>
        <p:nvSpPr>
          <p:cNvPr id="4" name="Slide Number Placeholder 3">
            <a:extLst>
              <a:ext uri="{FF2B5EF4-FFF2-40B4-BE49-F238E27FC236}">
                <a16:creationId xmlns:a16="http://schemas.microsoft.com/office/drawing/2014/main" id="{1DF60E68-7AD9-0249-B418-738341E397E2}"/>
              </a:ext>
            </a:extLst>
          </p:cNvPr>
          <p:cNvSpPr>
            <a:spLocks noGrp="1"/>
          </p:cNvSpPr>
          <p:nvPr>
            <p:ph type="sldNum" sz="quarter" idx="2"/>
          </p:nvPr>
        </p:nvSpPr>
        <p:spPr/>
        <p:txBody>
          <a:bodyPr/>
          <a:lstStyle/>
          <a:p>
            <a:fld id="{86CB4B4D-7CA3-9044-876B-883B54F8677D}" type="slidenum">
              <a:rPr lang="en-US" smtClean="0"/>
              <a:t>2</a:t>
            </a:fld>
            <a:endParaRPr lang="en-US"/>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CEDAR Components Horizontal.png" descr="CEDAR Components Horizontal.png"/>
          <p:cNvPicPr>
            <a:picLocks noChangeAspect="1"/>
          </p:cNvPicPr>
          <p:nvPr/>
        </p:nvPicPr>
        <p:blipFill>
          <a:blip r:embed="rId3">
            <a:extLst/>
          </a:blip>
          <a:stretch>
            <a:fillRect/>
          </a:stretch>
        </p:blipFill>
        <p:spPr>
          <a:xfrm>
            <a:off x="0" y="1440894"/>
            <a:ext cx="13004800" cy="3925412"/>
          </a:xfrm>
          <a:prstGeom prst="rect">
            <a:avLst/>
          </a:prstGeom>
          <a:ln w="12700">
            <a:miter lim="400000"/>
          </a:ln>
        </p:spPr>
      </p:pic>
      <p:sp>
        <p:nvSpPr>
          <p:cNvPr id="2" name="TextBox 1">
            <a:extLst>
              <a:ext uri="{FF2B5EF4-FFF2-40B4-BE49-F238E27FC236}">
                <a16:creationId xmlns:a16="http://schemas.microsoft.com/office/drawing/2014/main" id="{C495F4A0-4BE3-AC49-A4D6-E1529C430666}"/>
              </a:ext>
            </a:extLst>
          </p:cNvPr>
          <p:cNvSpPr txBox="1"/>
          <p:nvPr/>
        </p:nvSpPr>
        <p:spPr>
          <a:xfrm>
            <a:off x="1187116" y="6707594"/>
            <a:ext cx="10587789"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mj-lt"/>
              <a:buAutoNum type="arabicPeriod"/>
            </a:pPr>
            <a:r>
              <a:rPr lang="en-US" dirty="0"/>
              <a:t>A Template Designer to create forms.</a:t>
            </a:r>
          </a:p>
          <a:p>
            <a:pPr marL="457200" indent="-457200" algn="l">
              <a:buFont typeface="+mj-lt"/>
              <a:buAutoNum type="arabicPeriod"/>
            </a:pPr>
            <a:endParaRPr lang="en-US" dirty="0"/>
          </a:p>
          <a:p>
            <a:pPr marL="457200" indent="-457200" algn="l">
              <a:buFont typeface="+mj-lt"/>
              <a:buAutoNum type="arabicPeriod"/>
            </a:pPr>
            <a:r>
              <a:rPr lang="en-US" dirty="0"/>
              <a:t> A Metadata Editor to fill out those forms.</a:t>
            </a:r>
          </a:p>
          <a:p>
            <a:pPr marL="457200" indent="-457200" algn="l">
              <a:buFont typeface="+mj-lt"/>
              <a:buAutoNum type="arabicPeriod"/>
            </a:pPr>
            <a:endParaRPr lang="en-US" dirty="0"/>
          </a:p>
          <a:p>
            <a:pPr marL="457200" indent="-457200" algn="l">
              <a:buFont typeface="+mj-lt"/>
              <a:buAutoNum type="arabicPeriod"/>
            </a:pPr>
            <a:r>
              <a:rPr lang="en-US" dirty="0"/>
              <a:t>A Resource Manager to manage the forms and metadata.</a:t>
            </a:r>
            <a:endParaRPr kumimoji="0" lang="en-US" sz="2400" b="1" i="0" u="none" strike="noStrike" cap="none" spc="0" normalizeH="0" baseline="0" dirty="0">
              <a:ln>
                <a:noFill/>
              </a:ln>
              <a:solidFill>
                <a:srgbClr val="000000"/>
              </a:solidFill>
              <a:effectLst/>
              <a:uFillTx/>
              <a:latin typeface="+mn-lt"/>
              <a:ea typeface="+mn-ea"/>
              <a:cs typeface="+mn-cs"/>
              <a:sym typeface="Helvetica Neue"/>
            </a:endParaRPr>
          </a:p>
        </p:txBody>
      </p:sp>
      <p:sp>
        <p:nvSpPr>
          <p:cNvPr id="4" name="Slide Number Placeholder 3">
            <a:extLst>
              <a:ext uri="{FF2B5EF4-FFF2-40B4-BE49-F238E27FC236}">
                <a16:creationId xmlns:a16="http://schemas.microsoft.com/office/drawing/2014/main" id="{38B20743-8E35-5E41-A5BF-1C43FC30E16E}"/>
              </a:ext>
            </a:extLst>
          </p:cNvPr>
          <p:cNvSpPr>
            <a:spLocks noGrp="1"/>
          </p:cNvSpPr>
          <p:nvPr>
            <p:ph type="sldNum" sz="quarter" idx="2"/>
          </p:nvPr>
        </p:nvSpPr>
        <p:spPr/>
        <p:txBody>
          <a:bodyPr/>
          <a:lstStyle/>
          <a:p>
            <a:fld id="{86CB4B4D-7CA3-9044-876B-883B54F8677D}" type="slidenum">
              <a:rPr lang="en-US" smtClean="0"/>
              <a:t>3</a:t>
            </a:fld>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CEDAR Architecture Horizontal SImplest.png" descr="CEDAR Architecture Horizontal SImplest.png"/>
          <p:cNvPicPr>
            <a:picLocks noChangeAspect="1"/>
          </p:cNvPicPr>
          <p:nvPr/>
        </p:nvPicPr>
        <p:blipFill>
          <a:blip r:embed="rId3">
            <a:extLst/>
          </a:blip>
          <a:stretch>
            <a:fillRect/>
          </a:stretch>
        </p:blipFill>
        <p:spPr>
          <a:xfrm>
            <a:off x="0" y="1427102"/>
            <a:ext cx="13004800" cy="6899396"/>
          </a:xfrm>
          <a:prstGeom prst="rect">
            <a:avLst/>
          </a:prstGeom>
          <a:ln w="12700">
            <a:miter lim="400000"/>
          </a:ln>
        </p:spPr>
      </p:pic>
      <p:sp>
        <p:nvSpPr>
          <p:cNvPr id="143" name="Connection Line"/>
          <p:cNvSpPr/>
          <p:nvPr/>
        </p:nvSpPr>
        <p:spPr>
          <a:xfrm>
            <a:off x="3263494" y="4103073"/>
            <a:ext cx="757624" cy="1849438"/>
          </a:xfrm>
          <a:custGeom>
            <a:avLst/>
            <a:gdLst/>
            <a:ahLst/>
            <a:cxnLst>
              <a:cxn ang="0">
                <a:pos x="wd2" y="hd2"/>
              </a:cxn>
              <a:cxn ang="5400000">
                <a:pos x="wd2" y="hd2"/>
              </a:cxn>
              <a:cxn ang="10800000">
                <a:pos x="wd2" y="hd2"/>
              </a:cxn>
              <a:cxn ang="16200000">
                <a:pos x="wd2" y="hd2"/>
              </a:cxn>
            </a:cxnLst>
            <a:rect l="0" t="0" r="r" b="b"/>
            <a:pathLst>
              <a:path w="20830" h="21600" extrusionOk="0">
                <a:moveTo>
                  <a:pt x="20762" y="21600"/>
                </a:moveTo>
                <a:cubicBezTo>
                  <a:pt x="21600" y="12799"/>
                  <a:pt x="14679" y="5599"/>
                  <a:pt x="0" y="0"/>
                </a:cubicBezTo>
              </a:path>
            </a:pathLst>
          </a:custGeom>
          <a:ln w="50800">
            <a:solidFill>
              <a:srgbClr val="005F22"/>
            </a:solidFill>
            <a:miter lim="400000"/>
            <a:headEnd type="triangle"/>
            <a:tailEnd type="triangle"/>
          </a:ln>
        </p:spPr>
        <p:txBody>
          <a:bodyPr/>
          <a:lstStyle/>
          <a:p>
            <a:endParaRPr/>
          </a:p>
        </p:txBody>
      </p:sp>
      <p:sp>
        <p:nvSpPr>
          <p:cNvPr id="144" name="Connection Line"/>
          <p:cNvSpPr/>
          <p:nvPr/>
        </p:nvSpPr>
        <p:spPr>
          <a:xfrm>
            <a:off x="4305539" y="4107389"/>
            <a:ext cx="1212503" cy="18406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033" y="11859"/>
                  <a:pt x="8233" y="4659"/>
                  <a:pt x="21600" y="0"/>
                </a:cubicBezTo>
              </a:path>
            </a:pathLst>
          </a:custGeom>
          <a:ln w="50800">
            <a:solidFill>
              <a:srgbClr val="005F22"/>
            </a:solidFill>
            <a:miter lim="400000"/>
            <a:tailEnd type="triangle"/>
          </a:ln>
        </p:spPr>
        <p:txBody>
          <a:bodyPr/>
          <a:lstStyle/>
          <a:p>
            <a:endParaRPr/>
          </a:p>
        </p:txBody>
      </p:sp>
      <p:sp>
        <p:nvSpPr>
          <p:cNvPr id="145" name="Connection Line"/>
          <p:cNvSpPr/>
          <p:nvPr/>
        </p:nvSpPr>
        <p:spPr>
          <a:xfrm>
            <a:off x="7617758" y="4037489"/>
            <a:ext cx="1279327" cy="188729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374" y="9687"/>
                  <a:pt x="12174" y="2487"/>
                  <a:pt x="0" y="0"/>
                </a:cubicBezTo>
              </a:path>
            </a:pathLst>
          </a:custGeom>
          <a:ln w="50800">
            <a:solidFill>
              <a:srgbClr val="005F22"/>
            </a:solidFill>
            <a:miter lim="400000"/>
            <a:headEnd type="triangle"/>
          </a:ln>
        </p:spPr>
        <p:txBody>
          <a:bodyPr/>
          <a:lstStyle/>
          <a:p>
            <a:endParaRPr/>
          </a:p>
        </p:txBody>
      </p:sp>
      <p:sp>
        <p:nvSpPr>
          <p:cNvPr id="6" name="TextBox 5">
            <a:extLst>
              <a:ext uri="{FF2B5EF4-FFF2-40B4-BE49-F238E27FC236}">
                <a16:creationId xmlns:a16="http://schemas.microsoft.com/office/drawing/2014/main" id="{F8318C0C-4AA3-0746-A1FF-D6ABC1F15208}"/>
              </a:ext>
            </a:extLst>
          </p:cNvPr>
          <p:cNvSpPr txBox="1"/>
          <p:nvPr/>
        </p:nvSpPr>
        <p:spPr>
          <a:xfrm>
            <a:off x="1804634" y="8634035"/>
            <a:ext cx="4432967"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sz="2400" b="1" i="0" u="none" strike="noStrike" cap="none" spc="0" normalizeH="0" baseline="0" dirty="0">
                <a:ln>
                  <a:noFill/>
                </a:ln>
                <a:solidFill>
                  <a:srgbClr val="000000"/>
                </a:solidFill>
                <a:effectLst/>
                <a:uFillTx/>
                <a:latin typeface="+mn-lt"/>
                <a:ea typeface="+mn-ea"/>
                <a:cs typeface="+mn-cs"/>
                <a:sym typeface="Helvetica Neue"/>
              </a:rPr>
              <a:t>With semantic services (vocabularies) from BioPortal</a:t>
            </a:r>
          </a:p>
        </p:txBody>
      </p:sp>
      <p:sp>
        <p:nvSpPr>
          <p:cNvPr id="7" name="TextBox 6">
            <a:extLst>
              <a:ext uri="{FF2B5EF4-FFF2-40B4-BE49-F238E27FC236}">
                <a16:creationId xmlns:a16="http://schemas.microsoft.com/office/drawing/2014/main" id="{6E799CD6-BE43-9E48-976F-A0D4E6915E24}"/>
              </a:ext>
            </a:extLst>
          </p:cNvPr>
          <p:cNvSpPr txBox="1"/>
          <p:nvPr/>
        </p:nvSpPr>
        <p:spPr>
          <a:xfrm>
            <a:off x="6956928" y="8634035"/>
            <a:ext cx="591953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en-US" sz="2400" b="1" i="0" u="none" strike="noStrike" cap="none" spc="0" normalizeH="0" baseline="0" dirty="0">
                <a:ln>
                  <a:noFill/>
                </a:ln>
                <a:solidFill>
                  <a:srgbClr val="000000"/>
                </a:solidFill>
                <a:effectLst/>
                <a:uFillTx/>
                <a:latin typeface="+mn-lt"/>
                <a:ea typeface="+mn-ea"/>
                <a:cs typeface="+mn-cs"/>
                <a:sym typeface="Helvetica Neue"/>
              </a:rPr>
              <a:t>And APIs to access metadata remotely or submit them to external repositories </a:t>
            </a:r>
          </a:p>
        </p:txBody>
      </p:sp>
      <p:sp>
        <p:nvSpPr>
          <p:cNvPr id="8" name="TextBox 7">
            <a:extLst>
              <a:ext uri="{FF2B5EF4-FFF2-40B4-BE49-F238E27FC236}">
                <a16:creationId xmlns:a16="http://schemas.microsoft.com/office/drawing/2014/main" id="{12C2FFC4-8ADB-6D4C-9D73-600C2F315E09}"/>
              </a:ext>
            </a:extLst>
          </p:cNvPr>
          <p:cNvSpPr txBox="1"/>
          <p:nvPr/>
        </p:nvSpPr>
        <p:spPr>
          <a:xfrm>
            <a:off x="3984022" y="5393929"/>
            <a:ext cx="1999683"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Terms</a:t>
            </a:r>
            <a:endParaRPr kumimoji="0" lang="en-US" sz="2400" b="1" i="0" u="none" strike="noStrike" cap="none" spc="0" normalizeH="0" baseline="0" dirty="0">
              <a:ln>
                <a:noFill/>
              </a:ln>
              <a:solidFill>
                <a:srgbClr val="000000"/>
              </a:solidFill>
              <a:effectLst/>
              <a:uFillTx/>
              <a:latin typeface="+mn-lt"/>
              <a:ea typeface="+mn-ea"/>
              <a:cs typeface="+mn-cs"/>
              <a:sym typeface="Helvetica Neue"/>
            </a:endParaRPr>
          </a:p>
        </p:txBody>
      </p:sp>
      <p:sp>
        <p:nvSpPr>
          <p:cNvPr id="9" name="TextBox 8">
            <a:extLst>
              <a:ext uri="{FF2B5EF4-FFF2-40B4-BE49-F238E27FC236}">
                <a16:creationId xmlns:a16="http://schemas.microsoft.com/office/drawing/2014/main" id="{4E095B8C-604F-5241-B2B8-0D565C12E2E1}"/>
              </a:ext>
            </a:extLst>
          </p:cNvPr>
          <p:cNvSpPr txBox="1"/>
          <p:nvPr/>
        </p:nvSpPr>
        <p:spPr>
          <a:xfrm>
            <a:off x="8512774" y="5370663"/>
            <a:ext cx="251837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sz="2400" b="1" i="0" u="none" strike="noStrike" cap="none" spc="0" normalizeH="0" baseline="0" dirty="0">
                <a:ln>
                  <a:noFill/>
                </a:ln>
                <a:solidFill>
                  <a:srgbClr val="000000"/>
                </a:solidFill>
                <a:effectLst/>
                <a:uFillTx/>
                <a:latin typeface="+mn-lt"/>
                <a:ea typeface="+mn-ea"/>
                <a:cs typeface="+mn-cs"/>
                <a:sym typeface="Helvetica Neue"/>
              </a:rPr>
              <a:t>Metadata</a:t>
            </a:r>
          </a:p>
        </p:txBody>
      </p:sp>
      <p:sp>
        <p:nvSpPr>
          <p:cNvPr id="2" name="Slide Number Placeholder 1">
            <a:extLst>
              <a:ext uri="{FF2B5EF4-FFF2-40B4-BE49-F238E27FC236}">
                <a16:creationId xmlns:a16="http://schemas.microsoft.com/office/drawing/2014/main" id="{04C00A5F-1C43-2742-A199-C976DDAB08C7}"/>
              </a:ext>
            </a:extLst>
          </p:cNvPr>
          <p:cNvSpPr>
            <a:spLocks noGrp="1"/>
          </p:cNvSpPr>
          <p:nvPr>
            <p:ph type="sldNum" sz="quarter" idx="2"/>
          </p:nvPr>
        </p:nvSpPr>
        <p:spPr/>
        <p:txBody>
          <a:bodyPr/>
          <a:lstStyle/>
          <a:p>
            <a:fld id="{86CB4B4D-7CA3-9044-876B-883B54F8677D}" type="slidenum">
              <a:rPr lang="en-US" smtClean="0"/>
              <a:t>4</a:t>
            </a:fld>
            <a:endParaRPr lang="en-US"/>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Our Best Practices"/>
          <p:cNvSpPr txBox="1">
            <a:spLocks noGrp="1"/>
          </p:cNvSpPr>
          <p:nvPr>
            <p:ph type="title"/>
          </p:nvPr>
        </p:nvSpPr>
        <p:spPr>
          <a:prstGeom prst="rect">
            <a:avLst/>
          </a:prstGeom>
        </p:spPr>
        <p:txBody>
          <a:bodyPr/>
          <a:lstStyle/>
          <a:p>
            <a:r>
              <a:t>Our Best Practices</a:t>
            </a:r>
          </a:p>
        </p:txBody>
      </p:sp>
      <p:sp>
        <p:nvSpPr>
          <p:cNvPr id="150" name="Quickly target your team’s metadata standards…"/>
          <p:cNvSpPr txBox="1">
            <a:spLocks noGrp="1"/>
          </p:cNvSpPr>
          <p:nvPr>
            <p:ph type="body" idx="1"/>
          </p:nvPr>
        </p:nvSpPr>
        <p:spPr>
          <a:xfrm>
            <a:off x="952500" y="2590800"/>
            <a:ext cx="11439171" cy="6286500"/>
          </a:xfrm>
          <a:prstGeom prst="rect">
            <a:avLst/>
          </a:prstGeom>
        </p:spPr>
        <p:txBody>
          <a:bodyPr/>
          <a:lstStyle/>
          <a:p>
            <a:pPr marL="634999" indent="-634999">
              <a:spcBef>
                <a:spcPts val="3000"/>
              </a:spcBef>
              <a:buSzPct val="100000"/>
              <a:buAutoNum type="arabicPeriod"/>
              <a:defRPr sz="3900"/>
            </a:pPr>
            <a:r>
              <a:t>Quickly target your team’s metadata standards</a:t>
            </a:r>
          </a:p>
          <a:p>
            <a:pPr marL="634999" indent="-634999">
              <a:spcBef>
                <a:spcPts val="3000"/>
              </a:spcBef>
              <a:buSzPct val="100000"/>
              <a:buAutoNum type="arabicPeriod"/>
              <a:defRPr sz="3900"/>
            </a:pPr>
            <a:r>
              <a:t>Make metadata entries consistent and accurate </a:t>
            </a:r>
          </a:p>
          <a:p>
            <a:pPr marL="634999" indent="-634999">
              <a:spcBef>
                <a:spcPts val="3000"/>
              </a:spcBef>
              <a:buSzPct val="100000"/>
              <a:buAutoNum type="arabicPeriod"/>
              <a:defRPr sz="3900"/>
            </a:pPr>
            <a:r>
              <a:t>Enter and verify metadata as quickly and easily as possible </a:t>
            </a:r>
          </a:p>
          <a:p>
            <a:pPr marL="634999" indent="-634999">
              <a:spcBef>
                <a:spcPts val="3000"/>
              </a:spcBef>
              <a:buSzPct val="100000"/>
              <a:buAutoNum type="arabicPeriod"/>
              <a:defRPr sz="3900"/>
            </a:pPr>
            <a:r>
              <a:t>Drive search with well-defined vocabularies and mappings </a:t>
            </a:r>
          </a:p>
        </p:txBody>
      </p:sp>
      <p:pic>
        <p:nvPicPr>
          <p:cNvPr id="3" name="Picture 2">
            <a:extLst>
              <a:ext uri="{FF2B5EF4-FFF2-40B4-BE49-F238E27FC236}">
                <a16:creationId xmlns:a16="http://schemas.microsoft.com/office/drawing/2014/main" id="{4B1E4468-2AAF-0D4E-BF2E-08BD16257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9795" y="254000"/>
            <a:ext cx="1054100" cy="1066800"/>
          </a:xfrm>
          <a:prstGeom prst="rect">
            <a:avLst/>
          </a:prstGeom>
        </p:spPr>
      </p:pic>
      <p:sp>
        <p:nvSpPr>
          <p:cNvPr id="4" name="Slide Number Placeholder 3">
            <a:extLst>
              <a:ext uri="{FF2B5EF4-FFF2-40B4-BE49-F238E27FC236}">
                <a16:creationId xmlns:a16="http://schemas.microsoft.com/office/drawing/2014/main" id="{83E73945-ECE3-274D-B2A7-53A2FA0369A3}"/>
              </a:ext>
            </a:extLst>
          </p:cNvPr>
          <p:cNvSpPr>
            <a:spLocks noGrp="1"/>
          </p:cNvSpPr>
          <p:nvPr>
            <p:ph type="sldNum" sz="quarter" idx="2"/>
          </p:nvPr>
        </p:nvSpPr>
        <p:spPr/>
        <p:txBody>
          <a:bodyPr/>
          <a:lstStyle/>
          <a:p>
            <a:fld id="{86CB4B4D-7CA3-9044-876B-883B54F8677D}" type="slidenum">
              <a:rPr lang="en-US" smtClean="0"/>
              <a:t>5</a:t>
            </a:fld>
            <a:endParaRPr lang="en-US"/>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BP1: Quickly target your team’s metadata standards"/>
          <p:cNvSpPr txBox="1">
            <a:spLocks noGrp="1"/>
          </p:cNvSpPr>
          <p:nvPr>
            <p:ph type="title"/>
          </p:nvPr>
        </p:nvSpPr>
        <p:spPr>
          <a:prstGeom prst="rect">
            <a:avLst/>
          </a:prstGeom>
        </p:spPr>
        <p:txBody>
          <a:bodyPr/>
          <a:lstStyle>
            <a:lvl1pPr defTabSz="484886">
              <a:defRPr sz="6640"/>
            </a:lvl1pPr>
          </a:lstStyle>
          <a:p>
            <a:r>
              <a:rPr dirty="0"/>
              <a:t>BP1: Quickly target your team’s metadata standards </a:t>
            </a:r>
          </a:p>
        </p:txBody>
      </p:sp>
      <p:sp>
        <p:nvSpPr>
          <p:cNvPr id="153" name="Given: A defined standard, community practice, or external requirement for metadata content…"/>
          <p:cNvSpPr txBox="1">
            <a:spLocks noGrp="1"/>
          </p:cNvSpPr>
          <p:nvPr>
            <p:ph type="body" idx="1"/>
          </p:nvPr>
        </p:nvSpPr>
        <p:spPr>
          <a:prstGeom prst="rect">
            <a:avLst/>
          </a:prstGeom>
        </p:spPr>
        <p:txBody>
          <a:bodyPr/>
          <a:lstStyle/>
          <a:p>
            <a:pPr marL="431165" indent="-431165" defTabSz="566674">
              <a:spcBef>
                <a:spcPts val="1100"/>
              </a:spcBef>
              <a:defRPr sz="3104"/>
            </a:pPr>
            <a:r>
              <a:rPr cap="small"/>
              <a:t>Given</a:t>
            </a:r>
            <a:r>
              <a:t>: A defined standard, community practice, or external requirement for metadata content</a:t>
            </a:r>
          </a:p>
          <a:p>
            <a:pPr marL="431165" indent="-431165" defTabSz="566674">
              <a:spcBef>
                <a:spcPts val="1100"/>
              </a:spcBef>
              <a:defRPr sz="3104"/>
            </a:pPr>
            <a:r>
              <a:rPr cap="small"/>
              <a:t>Goal</a:t>
            </a:r>
            <a:r>
              <a:t>: Quickly set up a web service that lets teams enter and verify metadata that meets the specification</a:t>
            </a:r>
          </a:p>
          <a:p>
            <a:pPr marL="431165" indent="-431165" defTabSz="566674">
              <a:spcBef>
                <a:spcPts val="1100"/>
              </a:spcBef>
              <a:defRPr sz="3104"/>
            </a:pPr>
            <a:r>
              <a:rPr cap="small"/>
              <a:t>Example</a:t>
            </a:r>
            <a:r>
              <a:t>: Minimal metadata that must meet project requirements </a:t>
            </a:r>
            <a:r>
              <a:rPr u="sng"/>
              <a:t>and</a:t>
            </a:r>
            <a:r>
              <a:t> be submitted to an external repository</a:t>
            </a:r>
          </a:p>
          <a:p>
            <a:pPr marL="431165" indent="-431165" defTabSz="566674">
              <a:spcBef>
                <a:spcPts val="1100"/>
              </a:spcBef>
              <a:defRPr sz="3104"/>
            </a:pPr>
            <a:r>
              <a:rPr cap="small"/>
              <a:t>Approach</a:t>
            </a:r>
            <a:r>
              <a:t>: Define a metadata form satisfying your metadata content using CEDAR’s Template Builder. </a:t>
            </a:r>
          </a:p>
          <a:p>
            <a:pPr marL="431165" indent="-431165" defTabSz="566674">
              <a:spcBef>
                <a:spcPts val="1100"/>
              </a:spcBef>
              <a:defRPr sz="3104"/>
            </a:pPr>
            <a:r>
              <a:rPr cap="small"/>
              <a:t>Extra Benefits</a:t>
            </a:r>
            <a:r>
              <a:t>: </a:t>
            </a:r>
          </a:p>
          <a:p>
            <a:pPr marL="1293495" lvl="2" indent="-431165" defTabSz="566674">
              <a:spcBef>
                <a:spcPts val="1100"/>
              </a:spcBef>
              <a:defRPr sz="3104"/>
            </a:pPr>
            <a:r>
              <a:t>A sharable computable specification in JSON Schema</a:t>
            </a:r>
          </a:p>
          <a:p>
            <a:pPr marL="1293495" lvl="2" indent="-431165" defTabSz="566674">
              <a:spcBef>
                <a:spcPts val="1100"/>
              </a:spcBef>
              <a:defRPr sz="3104"/>
            </a:pPr>
            <a:r>
              <a:t>Support for manual and automated metadata entry.</a:t>
            </a:r>
          </a:p>
        </p:txBody>
      </p:sp>
      <p:pic>
        <p:nvPicPr>
          <p:cNvPr id="4" name="Picture 3">
            <a:extLst>
              <a:ext uri="{FF2B5EF4-FFF2-40B4-BE49-F238E27FC236}">
                <a16:creationId xmlns:a16="http://schemas.microsoft.com/office/drawing/2014/main" id="{4EDE464B-087D-B149-BFC0-363BC2044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561" y="546434"/>
            <a:ext cx="651878" cy="659732"/>
          </a:xfrm>
          <a:prstGeom prst="rect">
            <a:avLst/>
          </a:prstGeom>
        </p:spPr>
      </p:pic>
      <p:sp>
        <p:nvSpPr>
          <p:cNvPr id="2" name="Slide Number Placeholder 1">
            <a:extLst>
              <a:ext uri="{FF2B5EF4-FFF2-40B4-BE49-F238E27FC236}">
                <a16:creationId xmlns:a16="http://schemas.microsoft.com/office/drawing/2014/main" id="{8E7979A6-619E-9542-886D-D66715E18941}"/>
              </a:ext>
            </a:extLst>
          </p:cNvPr>
          <p:cNvSpPr>
            <a:spLocks noGrp="1"/>
          </p:cNvSpPr>
          <p:nvPr>
            <p:ph type="sldNum" sz="quarter" idx="2"/>
          </p:nvPr>
        </p:nvSpPr>
        <p:spPr/>
        <p:txBody>
          <a:bodyPr/>
          <a:lstStyle/>
          <a:p>
            <a:fld id="{86CB4B4D-7CA3-9044-876B-883B54F8677D}" type="slidenum">
              <a:rPr lang="en-US" smtClean="0"/>
              <a:t>6</a:t>
            </a:fld>
            <a:endParaRPr lang="en-US"/>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ind a similar template, or create your own"/>
          <p:cNvSpPr txBox="1">
            <a:spLocks noGrp="1"/>
          </p:cNvSpPr>
          <p:nvPr>
            <p:ph type="title"/>
          </p:nvPr>
        </p:nvSpPr>
        <p:spPr>
          <a:prstGeom prst="rect">
            <a:avLst/>
          </a:prstGeom>
        </p:spPr>
        <p:txBody>
          <a:bodyPr/>
          <a:lstStyle/>
          <a:p>
            <a:r>
              <a:t>Find a similar template, or create your own</a:t>
            </a:r>
          </a:p>
        </p:txBody>
      </p:sp>
      <p:sp>
        <p:nvSpPr>
          <p:cNvPr id="156" name="BP1: Target your metadata standards"/>
          <p:cNvSpPr txBox="1">
            <a:spLocks noGrp="1"/>
          </p:cNvSpPr>
          <p:nvPr>
            <p:ph type="body" idx="13"/>
          </p:nvPr>
        </p:nvSpPr>
        <p:spPr>
          <a:prstGeom prst="rect">
            <a:avLst/>
          </a:prstGeom>
        </p:spPr>
        <p:txBody>
          <a:bodyPr/>
          <a:lstStyle/>
          <a:p>
            <a:r>
              <a:t>BP1: Target your metadata standards</a:t>
            </a:r>
          </a:p>
        </p:txBody>
      </p:sp>
      <p:pic>
        <p:nvPicPr>
          <p:cNvPr id="157" name="Screen Shot 2018-11-01 at 1.32.19 PM.png" descr="Screen Shot 2018-11-01 at 1.32.19 PM.png"/>
          <p:cNvPicPr>
            <a:picLocks noChangeAspect="1"/>
          </p:cNvPicPr>
          <p:nvPr/>
        </p:nvPicPr>
        <p:blipFill>
          <a:blip r:embed="rId2">
            <a:extLst/>
          </a:blip>
          <a:srcRect b="20968"/>
          <a:stretch>
            <a:fillRect/>
          </a:stretch>
        </p:blipFill>
        <p:spPr>
          <a:xfrm>
            <a:off x="0" y="1920478"/>
            <a:ext cx="13004800" cy="7639796"/>
          </a:xfrm>
          <a:prstGeom prst="rect">
            <a:avLst/>
          </a:prstGeom>
          <a:ln w="12700">
            <a:miter lim="400000"/>
          </a:ln>
        </p:spPr>
      </p:pic>
      <p:sp>
        <p:nvSpPr>
          <p:cNvPr id="158" name="Rounded Rectangle"/>
          <p:cNvSpPr/>
          <p:nvPr/>
        </p:nvSpPr>
        <p:spPr>
          <a:xfrm>
            <a:off x="2976165" y="4334767"/>
            <a:ext cx="4344046" cy="647139"/>
          </a:xfrm>
          <a:prstGeom prst="roundRect">
            <a:avLst>
              <a:gd name="adj" fmla="val 39057"/>
            </a:avLst>
          </a:prstGeom>
          <a:ln w="50800">
            <a:solidFill>
              <a:srgbClr val="B1040C"/>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159" name="Rounded Rectangle"/>
          <p:cNvSpPr/>
          <p:nvPr/>
        </p:nvSpPr>
        <p:spPr>
          <a:xfrm>
            <a:off x="25400" y="3191767"/>
            <a:ext cx="1630909" cy="647139"/>
          </a:xfrm>
          <a:prstGeom prst="roundRect">
            <a:avLst>
              <a:gd name="adj" fmla="val 39057"/>
            </a:avLst>
          </a:prstGeom>
          <a:ln w="50800">
            <a:solidFill>
              <a:srgbClr val="B1040C"/>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160" name="Rounded Rectangle"/>
          <p:cNvSpPr/>
          <p:nvPr/>
        </p:nvSpPr>
        <p:spPr>
          <a:xfrm>
            <a:off x="2976165" y="2039201"/>
            <a:ext cx="1630909" cy="647139"/>
          </a:xfrm>
          <a:prstGeom prst="roundRect">
            <a:avLst>
              <a:gd name="adj" fmla="val 39057"/>
            </a:avLst>
          </a:prstGeom>
          <a:ln w="50800">
            <a:solidFill>
              <a:srgbClr val="B1040C"/>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2" name="Slide Number Placeholder 1">
            <a:extLst>
              <a:ext uri="{FF2B5EF4-FFF2-40B4-BE49-F238E27FC236}">
                <a16:creationId xmlns:a16="http://schemas.microsoft.com/office/drawing/2014/main" id="{1C0B75ED-0106-DF47-B7C0-B6F976FAEE83}"/>
              </a:ext>
            </a:extLst>
          </p:cNvPr>
          <p:cNvSpPr>
            <a:spLocks noGrp="1"/>
          </p:cNvSpPr>
          <p:nvPr>
            <p:ph type="sldNum" sz="quarter" idx="2"/>
          </p:nvPr>
        </p:nvSpPr>
        <p:spPr/>
        <p:txBody>
          <a:bodyPr/>
          <a:lstStyle/>
          <a:p>
            <a:fld id="{86CB4B4D-7CA3-9044-876B-883B54F8677D}" type="slidenum">
              <a:rPr lang="en-US" smtClean="0"/>
              <a:t>7</a:t>
            </a:fld>
            <a:endParaRPr lang="en-US"/>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reate fields and elements that match your needs"/>
          <p:cNvSpPr txBox="1">
            <a:spLocks noGrp="1"/>
          </p:cNvSpPr>
          <p:nvPr>
            <p:ph type="title"/>
          </p:nvPr>
        </p:nvSpPr>
        <p:spPr>
          <a:prstGeom prst="rect">
            <a:avLst/>
          </a:prstGeom>
        </p:spPr>
        <p:txBody>
          <a:bodyPr/>
          <a:lstStyle/>
          <a:p>
            <a:r>
              <a:t>Create fields and elements that match your needs</a:t>
            </a:r>
          </a:p>
        </p:txBody>
      </p:sp>
      <p:sp>
        <p:nvSpPr>
          <p:cNvPr id="163" name="BP1: Target your metadata standards"/>
          <p:cNvSpPr txBox="1">
            <a:spLocks noGrp="1"/>
          </p:cNvSpPr>
          <p:nvPr>
            <p:ph type="body" idx="13"/>
          </p:nvPr>
        </p:nvSpPr>
        <p:spPr>
          <a:prstGeom prst="rect">
            <a:avLst/>
          </a:prstGeom>
        </p:spPr>
        <p:txBody>
          <a:bodyPr/>
          <a:lstStyle/>
          <a:p>
            <a:r>
              <a:t>BP1: Target your metadata standards</a:t>
            </a:r>
          </a:p>
        </p:txBody>
      </p:sp>
      <p:pic>
        <p:nvPicPr>
          <p:cNvPr id="164" name="Screen Shot 2018-11-01 at 1.07.03 PM.png" descr="Screen Shot 2018-11-01 at 1.07.03 PM.png"/>
          <p:cNvPicPr>
            <a:picLocks noChangeAspect="1"/>
          </p:cNvPicPr>
          <p:nvPr/>
        </p:nvPicPr>
        <p:blipFill>
          <a:blip r:embed="rId2">
            <a:extLst/>
          </a:blip>
          <a:stretch>
            <a:fillRect/>
          </a:stretch>
        </p:blipFill>
        <p:spPr>
          <a:xfrm>
            <a:off x="0" y="2143332"/>
            <a:ext cx="13004800" cy="6889336"/>
          </a:xfrm>
          <a:prstGeom prst="rect">
            <a:avLst/>
          </a:prstGeom>
          <a:ln w="12700">
            <a:miter lim="400000"/>
          </a:ln>
        </p:spPr>
      </p:pic>
      <p:sp>
        <p:nvSpPr>
          <p:cNvPr id="165" name="Rounded Rectangle"/>
          <p:cNvSpPr/>
          <p:nvPr/>
        </p:nvSpPr>
        <p:spPr>
          <a:xfrm>
            <a:off x="2020665" y="4330737"/>
            <a:ext cx="8963470" cy="4807562"/>
          </a:xfrm>
          <a:prstGeom prst="roundRect">
            <a:avLst>
              <a:gd name="adj" fmla="val 10848"/>
            </a:avLst>
          </a:prstGeom>
          <a:ln w="50800">
            <a:solidFill>
              <a:srgbClr val="B1040C"/>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166" name="Rounded Rectangle"/>
          <p:cNvSpPr/>
          <p:nvPr/>
        </p:nvSpPr>
        <p:spPr>
          <a:xfrm>
            <a:off x="137045" y="2130632"/>
            <a:ext cx="2945955" cy="596339"/>
          </a:xfrm>
          <a:prstGeom prst="roundRect">
            <a:avLst>
              <a:gd name="adj" fmla="val 42384"/>
            </a:avLst>
          </a:prstGeom>
          <a:ln w="50800">
            <a:solidFill>
              <a:srgbClr val="B1040C"/>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2" name="Slide Number Placeholder 1">
            <a:extLst>
              <a:ext uri="{FF2B5EF4-FFF2-40B4-BE49-F238E27FC236}">
                <a16:creationId xmlns:a16="http://schemas.microsoft.com/office/drawing/2014/main" id="{84B96103-54D7-D043-BF20-63889A5F4F94}"/>
              </a:ext>
            </a:extLst>
          </p:cNvPr>
          <p:cNvSpPr>
            <a:spLocks noGrp="1"/>
          </p:cNvSpPr>
          <p:nvPr>
            <p:ph type="sldNum" sz="quarter" idx="2"/>
          </p:nvPr>
        </p:nvSpPr>
        <p:spPr/>
        <p:txBody>
          <a:bodyPr/>
          <a:lstStyle/>
          <a:p>
            <a:fld id="{86CB4B4D-7CA3-9044-876B-883B54F8677D}" type="slidenum">
              <a:rPr lang="en-US" smtClean="0"/>
              <a:t>8</a:t>
            </a:fld>
            <a:endParaRPr lang="en-U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Include fields and elements in your template"/>
          <p:cNvSpPr txBox="1">
            <a:spLocks noGrp="1"/>
          </p:cNvSpPr>
          <p:nvPr>
            <p:ph type="title"/>
          </p:nvPr>
        </p:nvSpPr>
        <p:spPr>
          <a:prstGeom prst="rect">
            <a:avLst/>
          </a:prstGeom>
        </p:spPr>
        <p:txBody>
          <a:bodyPr/>
          <a:lstStyle/>
          <a:p>
            <a:r>
              <a:t>Include fields and elements in your template</a:t>
            </a:r>
          </a:p>
        </p:txBody>
      </p:sp>
      <p:sp>
        <p:nvSpPr>
          <p:cNvPr id="169" name="BP1: Target your metadata standards"/>
          <p:cNvSpPr txBox="1">
            <a:spLocks noGrp="1"/>
          </p:cNvSpPr>
          <p:nvPr>
            <p:ph type="body" idx="13"/>
          </p:nvPr>
        </p:nvSpPr>
        <p:spPr>
          <a:prstGeom prst="rect">
            <a:avLst/>
          </a:prstGeom>
        </p:spPr>
        <p:txBody>
          <a:bodyPr/>
          <a:lstStyle/>
          <a:p>
            <a:r>
              <a:t>BP1: Target your metadata standards</a:t>
            </a:r>
          </a:p>
        </p:txBody>
      </p:sp>
      <p:pic>
        <p:nvPicPr>
          <p:cNvPr id="170" name="Screen Shot 2018-11-01 at 1.06.23 PM.png" descr="Screen Shot 2018-11-01 at 1.06.23 PM.png"/>
          <p:cNvPicPr>
            <a:picLocks noChangeAspect="1"/>
          </p:cNvPicPr>
          <p:nvPr/>
        </p:nvPicPr>
        <p:blipFill>
          <a:blip r:embed="rId3">
            <a:extLst/>
          </a:blip>
          <a:stretch>
            <a:fillRect/>
          </a:stretch>
        </p:blipFill>
        <p:spPr>
          <a:xfrm>
            <a:off x="0" y="1897973"/>
            <a:ext cx="13004800" cy="7265726"/>
          </a:xfrm>
          <a:prstGeom prst="rect">
            <a:avLst/>
          </a:prstGeom>
          <a:ln w="12700">
            <a:miter lim="400000"/>
          </a:ln>
        </p:spPr>
      </p:pic>
      <p:sp>
        <p:nvSpPr>
          <p:cNvPr id="171" name="Rounded Rectangle"/>
          <p:cNvSpPr/>
          <p:nvPr/>
        </p:nvSpPr>
        <p:spPr>
          <a:xfrm>
            <a:off x="2020665" y="7462477"/>
            <a:ext cx="8963470" cy="1675822"/>
          </a:xfrm>
          <a:prstGeom prst="roundRect">
            <a:avLst>
              <a:gd name="adj" fmla="val 31121"/>
            </a:avLst>
          </a:prstGeom>
          <a:ln w="50800">
            <a:solidFill>
              <a:srgbClr val="B1040C"/>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172" name="Rounded Rectangle"/>
          <p:cNvSpPr/>
          <p:nvPr/>
        </p:nvSpPr>
        <p:spPr>
          <a:xfrm>
            <a:off x="137045" y="1889332"/>
            <a:ext cx="2945955" cy="596339"/>
          </a:xfrm>
          <a:prstGeom prst="roundRect">
            <a:avLst>
              <a:gd name="adj" fmla="val 42384"/>
            </a:avLst>
          </a:prstGeom>
          <a:ln w="50800">
            <a:solidFill>
              <a:srgbClr val="B1040C"/>
            </a:solidFill>
            <a:miter lim="400000"/>
          </a:ln>
        </p:spPr>
        <p:txBody>
          <a:bodyPr lIns="50800" tIns="50800" rIns="50800" bIns="50800" anchor="ctr"/>
          <a:lstStyle/>
          <a:p>
            <a:pPr>
              <a:defRPr sz="2200" b="0">
                <a:solidFill>
                  <a:srgbClr val="FFFFFF"/>
                </a:solidFill>
                <a:latin typeface="Helvetica Neue Medium"/>
                <a:ea typeface="Helvetica Neue Medium"/>
                <a:cs typeface="Helvetica Neue Medium"/>
                <a:sym typeface="Helvetica Neue Medium"/>
              </a:defRPr>
            </a:pPr>
            <a:endParaRPr/>
          </a:p>
        </p:txBody>
      </p:sp>
      <p:sp>
        <p:nvSpPr>
          <p:cNvPr id="2" name="Slide Number Placeholder 1">
            <a:extLst>
              <a:ext uri="{FF2B5EF4-FFF2-40B4-BE49-F238E27FC236}">
                <a16:creationId xmlns:a16="http://schemas.microsoft.com/office/drawing/2014/main" id="{B21E5278-7D97-8D4C-974F-60F9A9D97BF8}"/>
              </a:ext>
            </a:extLst>
          </p:cNvPr>
          <p:cNvSpPr>
            <a:spLocks noGrp="1"/>
          </p:cNvSpPr>
          <p:nvPr>
            <p:ph type="sldNum" sz="quarter" idx="2"/>
          </p:nvPr>
        </p:nvSpPr>
        <p:spPr/>
        <p:txBody>
          <a:bodyPr/>
          <a:lstStyle/>
          <a:p>
            <a:fld id="{86CB4B4D-7CA3-9044-876B-883B54F8677D}" type="slidenum">
              <a:rPr lang="en-US" smtClean="0"/>
              <a:t>9</a:t>
            </a:fld>
            <a:endParaRPr lang="en-US"/>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692</Words>
  <Application>Microsoft Macintosh PowerPoint</Application>
  <PresentationFormat>Custom</PresentationFormat>
  <Paragraphs>89</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Helvetica Light</vt:lpstr>
      <vt:lpstr>Helvetica Neue</vt:lpstr>
      <vt:lpstr>Helvetica Neue Light</vt:lpstr>
      <vt:lpstr>Helvetica Neue Medium</vt:lpstr>
      <vt:lpstr>Helvetica Neue Thin</vt:lpstr>
      <vt:lpstr>White</vt:lpstr>
      <vt:lpstr>Metadata Best Practices Illustrated with the CEDAR Workbench</vt:lpstr>
      <vt:lpstr>What is the CEDAR Workbench?</vt:lpstr>
      <vt:lpstr>PowerPoint Presentation</vt:lpstr>
      <vt:lpstr>PowerPoint Presentation</vt:lpstr>
      <vt:lpstr>Our Best Practices</vt:lpstr>
      <vt:lpstr>BP1: Quickly target your team’s metadata standards </vt:lpstr>
      <vt:lpstr>Find a similar template, or create your own</vt:lpstr>
      <vt:lpstr>Create fields and elements that match your needs</vt:lpstr>
      <vt:lpstr>Include fields and elements in your template</vt:lpstr>
      <vt:lpstr>Start collecting your metadata</vt:lpstr>
      <vt:lpstr>BP2: Make metadata entries consistent and accurate </vt:lpstr>
      <vt:lpstr>BP3: Enter &amp; verify metadata  as quickly and easily as possible </vt:lpstr>
      <vt:lpstr>BP4: Drive search with well-defined vocabularies and mappings </vt:lpstr>
      <vt:lpstr>CEDAR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 Best Practices Illustrated with the CEDAR Workbench</dc:title>
  <cp:lastModifiedBy>John Graybeal</cp:lastModifiedBy>
  <cp:revision>3</cp:revision>
  <dcterms:modified xsi:type="dcterms:W3CDTF">2018-11-04T00:19:14Z</dcterms:modified>
</cp:coreProperties>
</file>